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Montserrat Black"/>
      <p:bold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Anaheim"/>
      <p:regular r:id="rId45"/>
    </p:embeddedFont>
    <p:embeddedFont>
      <p:font typeface="Bebas Neue"/>
      <p:regular r:id="rId46"/>
    </p:embeddedFont>
    <p:embeddedFont>
      <p:font typeface="PT Sans"/>
      <p:regular r:id="rId47"/>
      <p:bold r:id="rId48"/>
      <p:italic r:id="rId49"/>
      <p:boldItalic r:id="rId50"/>
    </p:embeddedFont>
    <p:embeddedFont>
      <p:font typeface="Cambria Math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BebasNeue-regular.fntdata"/><Relationship Id="rId45" Type="http://schemas.openxmlformats.org/officeDocument/2006/relationships/font" Target="fonts/Anahei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Black-bold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ambriaMath-regular.fntdata"/><Relationship Id="rId5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617fc2503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617fc250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617fc250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617fc250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a617fc2503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a617fc2503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a617fc250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a617fc250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a617fc250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a617fc250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a617fc2503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a617fc2503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a617fc2503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a617fc2503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a6780a49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a6780a49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2a6780a499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2a6780a499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a6780a4994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a6780a4994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a6780a4994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a6780a4994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a6780a4994_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a6780a4994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a6780a4994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2a6780a4994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a78462f9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a78462f9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a78462f9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a78462f9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a78462f9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a78462f9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a78462f9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a78462f9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2a78462f9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2a78462f9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a7f2d211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2a7f2d211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a742da2a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2a742da2a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2a742da2a2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2a742da2a2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a742da2a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2a742da2a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734a882c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734a882c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a73c986d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a73c986d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a617fc25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a617fc25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734a882cf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734a882cf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a617fc250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a617fc250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PROTOTYPE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POLLUTION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32"/>
          <p:cNvSpPr txBox="1"/>
          <p:nvPr>
            <p:ph idx="1" type="subTitle"/>
          </p:nvPr>
        </p:nvSpPr>
        <p:spPr>
          <a:xfrm>
            <a:off x="713225" y="3322406"/>
            <a:ext cx="45288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Adduci Salvatore  - 247514</a:t>
            </a:r>
            <a:br>
              <a:rPr lang="en"/>
            </a:br>
            <a:r>
              <a:rPr lang="en"/>
              <a:t>Cirimele Davide  - 247438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Sestito Pierpaolo - 242707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Tripodi Gabriel - 242784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Ullah Kaleem - 241085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1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67" name="Google Shape;1367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41"/>
          <p:cNvSpPr txBox="1"/>
          <p:nvPr/>
        </p:nvSpPr>
        <p:spPr>
          <a:xfrm>
            <a:off x="756000" y="1597200"/>
            <a:ext cx="7632000" cy="25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WHAT CAN BE A BIG PROBLEM?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Assuming that the target object uses the default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all objects in the runtime will now inherit evilProperty.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an attacker try to pollute the prototype with properties that are used by the application, or any imported libraries.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4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42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sp>
        <p:nvSpPr>
          <p:cNvPr id="1375" name="Google Shape;1375;p42"/>
          <p:cNvSpPr txBox="1"/>
          <p:nvPr>
            <p:ph idx="1" type="subTitle"/>
          </p:nvPr>
        </p:nvSpPr>
        <p:spPr>
          <a:xfrm>
            <a:off x="720000" y="22462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say an attacker injects the following malicious JSON, for example, via a web message: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42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77" name="Google Shape;137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42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380" name="Google Shape;138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42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383" name="Google Shape;138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5" name="Google Shape;1385;p4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2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2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38" y="2928338"/>
            <a:ext cx="37338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4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3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grpSp>
        <p:nvGrpSpPr>
          <p:cNvPr id="1396" name="Google Shape;1396;p43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97" name="Google Shape;139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3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400" name="Google Shape;140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3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403" name="Google Shape;140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5" name="Google Shape;1405;p43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3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100" y="3468650"/>
            <a:ext cx="83058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43"/>
          <p:cNvSpPr txBox="1"/>
          <p:nvPr>
            <p:ph idx="1" type="subTitle"/>
          </p:nvPr>
        </p:nvSpPr>
        <p:spPr>
          <a:xfrm>
            <a:off x="720000" y="21220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object is parsed with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JSON.parse()</a:t>
            </a:r>
            <a:r>
              <a:rPr lang="en"/>
              <a:t> method it will have a new property with key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method treats any key in JSON object as an </a:t>
            </a:r>
            <a:r>
              <a:rPr b="1" lang="en">
                <a:solidFill>
                  <a:srgbClr val="FF0000"/>
                </a:solidFill>
              </a:rPr>
              <a:t>arbitrary</a:t>
            </a:r>
            <a:r>
              <a:rPr b="1" lang="en">
                <a:solidFill>
                  <a:srgbClr val="FF0000"/>
                </a:solidFill>
              </a:rPr>
              <a:t> string.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SINK</a:t>
            </a:r>
            <a:endParaRPr/>
          </a:p>
        </p:txBody>
      </p:sp>
      <p:sp>
        <p:nvSpPr>
          <p:cNvPr id="1416" name="Google Shape;1416;p44"/>
          <p:cNvSpPr txBox="1"/>
          <p:nvPr>
            <p:ph idx="1" type="subTitle"/>
          </p:nvPr>
        </p:nvSpPr>
        <p:spPr>
          <a:xfrm>
            <a:off x="720000" y="1448250"/>
            <a:ext cx="4877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</a:t>
            </a:r>
            <a:r>
              <a:rPr b="1" lang="en"/>
              <a:t>JS function</a:t>
            </a:r>
            <a:r>
              <a:rPr lang="en"/>
              <a:t> or </a:t>
            </a:r>
            <a:r>
              <a:rPr b="1" lang="en"/>
              <a:t>DOM element</a:t>
            </a:r>
            <a:r>
              <a:rPr lang="en"/>
              <a:t>, which </a:t>
            </a:r>
            <a:r>
              <a:rPr b="1" lang="en"/>
              <a:t>enables</a:t>
            </a:r>
            <a:r>
              <a:rPr lang="en"/>
              <a:t> you to </a:t>
            </a:r>
            <a:r>
              <a:rPr b="1" lang="en"/>
              <a:t>execute arbitrary</a:t>
            </a:r>
            <a:r>
              <a:rPr lang="en"/>
              <a:t> </a:t>
            </a:r>
            <a:r>
              <a:rPr b="1" lang="en"/>
              <a:t>JS code</a:t>
            </a:r>
            <a:r>
              <a:rPr lang="en"/>
              <a:t> or </a:t>
            </a:r>
            <a:r>
              <a:rPr b="1" lang="en"/>
              <a:t>system commands</a:t>
            </a:r>
            <a:r>
              <a:rPr lang="en"/>
              <a:t>, if you can access them via prototype pollution.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44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18" name="Google Shape;141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44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21" name="Google Shape;142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44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24" name="Google Shape;142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6" name="Google Shape;1426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4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EXPLOITABLE GADGET</a:t>
            </a:r>
            <a:endParaRPr/>
          </a:p>
        </p:txBody>
      </p:sp>
      <p:sp>
        <p:nvSpPr>
          <p:cNvPr id="1436" name="Google Shape;1436;p45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</a:t>
            </a:r>
            <a:r>
              <a:rPr lang="en"/>
              <a:t>any </a:t>
            </a:r>
            <a:r>
              <a:rPr b="1" lang="en"/>
              <a:t>property</a:t>
            </a:r>
            <a:r>
              <a:rPr lang="en"/>
              <a:t> that is passed into a </a:t>
            </a:r>
            <a:r>
              <a:rPr b="1" lang="en"/>
              <a:t>sink</a:t>
            </a:r>
            <a:r>
              <a:rPr lang="en"/>
              <a:t> </a:t>
            </a:r>
            <a:r>
              <a:rPr b="1" lang="en"/>
              <a:t>without</a:t>
            </a:r>
            <a:r>
              <a:rPr lang="en"/>
              <a:t> proper </a:t>
            </a:r>
            <a:r>
              <a:rPr b="1" lang="en"/>
              <a:t>filtering</a:t>
            </a:r>
            <a:r>
              <a:rPr lang="en"/>
              <a:t> or</a:t>
            </a:r>
            <a:r>
              <a:rPr b="1" lang="en"/>
              <a:t> sanitization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any property that 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Used by the application in an unsafe way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A</a:t>
            </a:r>
            <a:r>
              <a:rPr lang="en"/>
              <a:t>ttacker-controllable via prototype pollution. </a:t>
            </a:r>
            <a:endParaRPr/>
          </a:p>
        </p:txBody>
      </p:sp>
      <p:grpSp>
        <p:nvGrpSpPr>
          <p:cNvPr id="1437" name="Google Shape;1437;p45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38" name="Google Shape;143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4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41" name="Google Shape;144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4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44" name="Google Shape;144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VS SERVER</a:t>
            </a:r>
            <a:endParaRPr/>
          </a:p>
        </p:txBody>
      </p:sp>
      <p:sp>
        <p:nvSpPr>
          <p:cNvPr id="1456" name="Google Shape;1456;p46"/>
          <p:cNvSpPr txBox="1"/>
          <p:nvPr>
            <p:ph idx="3" type="subTitle"/>
          </p:nvPr>
        </p:nvSpPr>
        <p:spPr>
          <a:xfrm>
            <a:off x="5055188" y="24425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1457" name="Google Shape;1457;p46"/>
          <p:cNvSpPr txBox="1"/>
          <p:nvPr>
            <p:ph idx="4" type="subTitle"/>
          </p:nvPr>
        </p:nvSpPr>
        <p:spPr>
          <a:xfrm>
            <a:off x="1583188" y="24528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458" name="Google Shape;1458;p46"/>
          <p:cNvSpPr/>
          <p:nvPr/>
        </p:nvSpPr>
        <p:spPr>
          <a:xfrm rot="5400000">
            <a:off x="2357950" y="128554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6"/>
          <p:cNvSpPr/>
          <p:nvPr/>
        </p:nvSpPr>
        <p:spPr>
          <a:xfrm rot="5400000">
            <a:off x="5829938" y="13435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6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61" name="Google Shape;146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46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64" name="Google Shape;146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46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7" name="Google Shape;146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9" name="Google Shape;1469;p4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1" name="Google Shape;1471;p46"/>
          <p:cNvGrpSpPr/>
          <p:nvPr/>
        </p:nvGrpSpPr>
        <p:grpSpPr>
          <a:xfrm>
            <a:off x="2567652" y="1456208"/>
            <a:ext cx="536674" cy="487324"/>
            <a:chOff x="3310483" y="4029687"/>
            <a:chExt cx="601990" cy="546634"/>
          </a:xfrm>
        </p:grpSpPr>
        <p:sp>
          <p:nvSpPr>
            <p:cNvPr id="1472" name="Google Shape;1472;p46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6"/>
          <p:cNvGrpSpPr/>
          <p:nvPr/>
        </p:nvGrpSpPr>
        <p:grpSpPr>
          <a:xfrm>
            <a:off x="6071248" y="1538446"/>
            <a:ext cx="534368" cy="536674"/>
            <a:chOff x="1923053" y="4001992"/>
            <a:chExt cx="599403" cy="601990"/>
          </a:xfrm>
        </p:grpSpPr>
        <p:sp>
          <p:nvSpPr>
            <p:cNvPr id="1511" name="Google Shape;1511;p4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46"/>
          <p:cNvSpPr txBox="1"/>
          <p:nvPr/>
        </p:nvSpPr>
        <p:spPr>
          <a:xfrm>
            <a:off x="3468750" y="1112200"/>
            <a:ext cx="2206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commonly leads to: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46"/>
          <p:cNvSpPr txBox="1"/>
          <p:nvPr/>
        </p:nvSpPr>
        <p:spPr>
          <a:xfrm>
            <a:off x="1089850" y="2831925"/>
            <a:ext cx="349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DOM-based cross-site scripting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46"/>
          <p:cNvSpPr txBox="1"/>
          <p:nvPr/>
        </p:nvSpPr>
        <p:spPr>
          <a:xfrm>
            <a:off x="4837238" y="2834640"/>
            <a:ext cx="294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Remote Code Execution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0" name="Google Shape;1540;p46"/>
          <p:cNvPicPr preferRelativeResize="0"/>
          <p:nvPr/>
        </p:nvPicPr>
        <p:blipFill rotWithShape="1">
          <a:blip r:embed="rId5">
            <a:alphaModFix/>
          </a:blip>
          <a:srcRect b="9836" l="0" r="0" t="0"/>
          <a:stretch/>
        </p:blipFill>
        <p:spPr>
          <a:xfrm>
            <a:off x="4729650" y="3347550"/>
            <a:ext cx="3217575" cy="13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46"/>
          <p:cNvPicPr preferRelativeResize="0"/>
          <p:nvPr/>
        </p:nvPicPr>
        <p:blipFill rotWithShape="1">
          <a:blip r:embed="rId6">
            <a:alphaModFix/>
          </a:blip>
          <a:srcRect b="0" l="0" r="33208" t="0"/>
          <a:stretch/>
        </p:blipFill>
        <p:spPr>
          <a:xfrm>
            <a:off x="1389788" y="3601088"/>
            <a:ext cx="2892399" cy="7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7"/>
          <p:cNvSpPr txBox="1"/>
          <p:nvPr>
            <p:ph type="title"/>
          </p:nvPr>
        </p:nvSpPr>
        <p:spPr>
          <a:xfrm>
            <a:off x="720000" y="180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FINDING PROTOTYPE POLLUTION SOURCES MANUALLY</a:t>
            </a:r>
            <a:endParaRPr sz="3100"/>
          </a:p>
        </p:txBody>
      </p:sp>
      <p:pic>
        <p:nvPicPr>
          <p:cNvPr id="1547" name="Google Shape;1547;p4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47"/>
          <p:cNvSpPr txBox="1"/>
          <p:nvPr/>
        </p:nvSpPr>
        <p:spPr>
          <a:xfrm>
            <a:off x="891025" y="131733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need to try different ways of adding an arbitrary property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until you find a source that works.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involves the following high-level steps: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9" name="Google Shape;1549;p47"/>
          <p:cNvSpPr txBox="1"/>
          <p:nvPr/>
        </p:nvSpPr>
        <p:spPr>
          <a:xfrm>
            <a:off x="891025" y="21486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injection via the query string, URL fragment, and any JSON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check on your browser console, inspect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see if you have successfully polluted it: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1" name="Google Shape;15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75" y="2712638"/>
            <a:ext cx="685025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7"/>
          <p:cNvPicPr preferRelativeResize="0"/>
          <p:nvPr/>
        </p:nvPicPr>
        <p:blipFill rotWithShape="1">
          <a:blip r:embed="rId5">
            <a:alphaModFix/>
          </a:blip>
          <a:srcRect b="0" l="0" r="29173" t="71133"/>
          <a:stretch/>
        </p:blipFill>
        <p:spPr>
          <a:xfrm>
            <a:off x="1509363" y="3979500"/>
            <a:ext cx="6445674" cy="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47"/>
          <p:cNvSpPr/>
          <p:nvPr/>
        </p:nvSpPr>
        <p:spPr>
          <a:xfrm rot="5400000">
            <a:off x="56350" y="24439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4" name="Google Shape;1554;p47"/>
          <p:cNvGrpSpPr/>
          <p:nvPr/>
        </p:nvGrpSpPr>
        <p:grpSpPr>
          <a:xfrm>
            <a:off x="266052" y="415058"/>
            <a:ext cx="536674" cy="487324"/>
            <a:chOff x="3310483" y="4029687"/>
            <a:chExt cx="601990" cy="546634"/>
          </a:xfrm>
        </p:grpSpPr>
        <p:sp>
          <p:nvSpPr>
            <p:cNvPr id="1555" name="Google Shape;1555;p47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48"/>
          <p:cNvSpPr txBox="1"/>
          <p:nvPr>
            <p:ph type="title"/>
          </p:nvPr>
        </p:nvSpPr>
        <p:spPr>
          <a:xfrm>
            <a:off x="720000" y="41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	PROTOTYPE POLLUTION VIA THE CONSTRUCTOR</a:t>
            </a:r>
            <a:endParaRPr sz="3100"/>
          </a:p>
        </p:txBody>
      </p:sp>
      <p:sp>
        <p:nvSpPr>
          <p:cNvPr id="1598" name="Google Shape;1598;p48"/>
          <p:cNvSpPr txBox="1"/>
          <p:nvPr/>
        </p:nvSpPr>
        <p:spPr>
          <a:xfrm>
            <a:off x="1892225" y="45180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myObject.constructor.prototype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is equivalent to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myObject.__proto__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, this provides an alternative vector for prototype pollution. 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99" name="Google Shape;1599;p4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48"/>
          <p:cNvSpPr txBox="1"/>
          <p:nvPr/>
        </p:nvSpPr>
        <p:spPr>
          <a:xfrm>
            <a:off x="891025" y="16233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some cases we have to challenge with some defenses like the stripping of any properties with the key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before merging them.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1" name="Google Shape;1601;p48"/>
          <p:cNvSpPr txBox="1"/>
          <p:nvPr/>
        </p:nvSpPr>
        <p:spPr>
          <a:xfrm>
            <a:off x="938850" y="23593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JavaScript object has a constructor property, which contains a reference to the constructor function that was used to create it.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2" name="Google Shape;1602;p48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3" name="Google Shape;16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63" y="3035187"/>
            <a:ext cx="4544825" cy="1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48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5" name="Google Shape;1605;p48"/>
          <p:cNvGrpSpPr/>
          <p:nvPr/>
        </p:nvGrpSpPr>
        <p:grpSpPr>
          <a:xfrm>
            <a:off x="264824" y="417296"/>
            <a:ext cx="536674" cy="487324"/>
            <a:chOff x="3310483" y="4029687"/>
            <a:chExt cx="601990" cy="546634"/>
          </a:xfrm>
        </p:grpSpPr>
        <p:sp>
          <p:nvSpPr>
            <p:cNvPr id="1606" name="Google Shape;1606;p48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9"/>
          <p:cNvSpPr txBox="1"/>
          <p:nvPr>
            <p:ph type="title"/>
          </p:nvPr>
        </p:nvSpPr>
        <p:spPr>
          <a:xfrm>
            <a:off x="420300" y="539500"/>
            <a:ext cx="83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SERVER-SIDE PROTOTYPE POLLUTION</a:t>
            </a:r>
            <a:endParaRPr sz="2700"/>
          </a:p>
        </p:txBody>
      </p:sp>
      <p:sp>
        <p:nvSpPr>
          <p:cNvPr id="1649" name="Google Shape;1649;p49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0" name="Google Shape;1650;p49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1" name="Google Shape;1651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49"/>
          <p:cNvSpPr txBox="1"/>
          <p:nvPr/>
        </p:nvSpPr>
        <p:spPr>
          <a:xfrm>
            <a:off x="891025" y="16233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is generally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difficult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detect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 its client-side variant, for several reason: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source code access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Lack of developer tools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DoS problem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Pollution persistence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49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49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655" name="Google Shape;1655;p49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50"/>
          <p:cNvSpPr txBox="1"/>
          <p:nvPr>
            <p:ph type="title"/>
          </p:nvPr>
        </p:nvSpPr>
        <p:spPr>
          <a:xfrm>
            <a:off x="720000" y="401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Detecting prototype pollution via polluted property reflection</a:t>
            </a:r>
            <a:endParaRPr sz="2700"/>
          </a:p>
        </p:txBody>
      </p:sp>
      <p:pic>
        <p:nvPicPr>
          <p:cNvPr id="1686" name="Google Shape;1686;p5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8275363" y="7663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5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13">
            <a:off x="236035" y="2285738"/>
            <a:ext cx="1470405" cy="1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50"/>
          <p:cNvSpPr txBox="1"/>
          <p:nvPr/>
        </p:nvSpPr>
        <p:spPr>
          <a:xfrm>
            <a:off x="5140075" y="2289100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9" name="Google Shape;1689;p50"/>
          <p:cNvPicPr preferRelativeResize="0"/>
          <p:nvPr/>
        </p:nvPicPr>
        <p:blipFill rotWithShape="1">
          <a:blip r:embed="rId5">
            <a:alphaModFix/>
          </a:blip>
          <a:srcRect b="0" l="0" r="56232" t="0"/>
          <a:stretch/>
        </p:blipFill>
        <p:spPr>
          <a:xfrm>
            <a:off x="5226525" y="3039525"/>
            <a:ext cx="2640926" cy="1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50"/>
          <p:cNvPicPr preferRelativeResize="0"/>
          <p:nvPr/>
        </p:nvPicPr>
        <p:blipFill rotWithShape="1">
          <a:blip r:embed="rId6">
            <a:alphaModFix/>
          </a:blip>
          <a:srcRect b="0" l="0" r="48424" t="0"/>
          <a:stretch/>
        </p:blipFill>
        <p:spPr>
          <a:xfrm>
            <a:off x="1647025" y="3039525"/>
            <a:ext cx="3159900" cy="1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0"/>
          <p:cNvSpPr txBox="1"/>
          <p:nvPr/>
        </p:nvSpPr>
        <p:spPr>
          <a:xfrm>
            <a:off x="2194825" y="2073538"/>
            <a:ext cx="2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92" name="Google Shape;1692;p50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3" name="Google Shape;1693;p50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694" name="Google Shape;1694;p5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0" name="Google Shape;1720;p50"/>
          <p:cNvSpPr txBox="1"/>
          <p:nvPr/>
        </p:nvSpPr>
        <p:spPr>
          <a:xfrm>
            <a:off x="1902325" y="1940225"/>
            <a:ext cx="5577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when we do a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PUT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requests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submit 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application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responds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new or updated object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IS PROTOTYPE POLLUTION?</a:t>
            </a:r>
            <a:endParaRPr sz="3100"/>
          </a:p>
        </p:txBody>
      </p:sp>
      <p:sp>
        <p:nvSpPr>
          <p:cNvPr id="1243" name="Google Shape;1243;p33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4" name="Google Shape;1244;p33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3"/>
          <p:cNvSpPr txBox="1"/>
          <p:nvPr/>
        </p:nvSpPr>
        <p:spPr>
          <a:xfrm>
            <a:off x="891025" y="1623350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vulnerability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an attacker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arbitrary properties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object prototypes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may be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inherited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user-defined objects.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33"/>
          <p:cNvSpPr txBox="1"/>
          <p:nvPr/>
        </p:nvSpPr>
        <p:spPr>
          <a:xfrm>
            <a:off x="891025" y="25320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lets an attacker control properties of objects that would otherwise be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inaccessible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Google Shape;1248;p33"/>
          <p:cNvSpPr txBox="1"/>
          <p:nvPr/>
        </p:nvSpPr>
        <p:spPr>
          <a:xfrm>
            <a:off x="891025" y="34848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NOT A STANDALONE VULNERABILITY, THIS CAN BE POTENTIALLY BE CHAINED WITH OTHER VULNERABILITIES!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1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Detecting prototype pollution without polluted property reflection</a:t>
            </a:r>
            <a:endParaRPr sz="3100"/>
          </a:p>
        </p:txBody>
      </p:sp>
      <p:pic>
        <p:nvPicPr>
          <p:cNvPr id="1726" name="Google Shape;1726;p5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51"/>
          <p:cNvSpPr txBox="1"/>
          <p:nvPr/>
        </p:nvSpPr>
        <p:spPr>
          <a:xfrm>
            <a:off x="756000" y="2104625"/>
            <a:ext cx="7169100" cy="276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try to override: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 spaces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Charset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injections produce a consistent and distinctive change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server                 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behaviour when successful.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51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51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30" name="Google Shape;1730;p51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Status code override </a:t>
            </a:r>
            <a:endParaRPr sz="3100"/>
          </a:p>
        </p:txBody>
      </p:sp>
      <p:pic>
        <p:nvPicPr>
          <p:cNvPr id="1761" name="Google Shape;1761;p5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52"/>
          <p:cNvSpPr txBox="1"/>
          <p:nvPr/>
        </p:nvSpPr>
        <p:spPr>
          <a:xfrm>
            <a:off x="307825" y="35164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"__proto__":{"status":555}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63" name="Google Shape;1763;p52"/>
          <p:cNvSpPr txBox="1"/>
          <p:nvPr>
            <p:ph idx="4294967295" type="subTitle"/>
          </p:nvPr>
        </p:nvSpPr>
        <p:spPr>
          <a:xfrm>
            <a:off x="307825" y="1598375"/>
            <a:ext cx="4877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ome server-side frameworks when there is an </a:t>
            </a:r>
            <a:r>
              <a:rPr b="1" lang="en"/>
              <a:t>error</a:t>
            </a:r>
            <a:r>
              <a:rPr lang="en"/>
              <a:t>, send a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rPr b="1" lang="en"/>
              <a:t> response</a:t>
            </a:r>
            <a:r>
              <a:rPr lang="en"/>
              <a:t> and include an </a:t>
            </a:r>
            <a:r>
              <a:rPr b="1" lang="en"/>
              <a:t>error object</a:t>
            </a:r>
            <a:r>
              <a:rPr lang="en"/>
              <a:t> in the </a:t>
            </a:r>
            <a:r>
              <a:rPr b="1" lang="en"/>
              <a:t>body</a:t>
            </a:r>
            <a:r>
              <a:rPr lang="en"/>
              <a:t> with a </a:t>
            </a:r>
            <a:r>
              <a:rPr b="1" lang="en"/>
              <a:t>different status</a:t>
            </a:r>
            <a:r>
              <a:rPr lang="en"/>
              <a:t>.</a:t>
            </a:r>
            <a:endParaRPr/>
          </a:p>
        </p:txBody>
      </p:sp>
      <p:pic>
        <p:nvPicPr>
          <p:cNvPr id="1764" name="Google Shape;17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75" y="1274950"/>
            <a:ext cx="3441776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52"/>
          <p:cNvSpPr txBox="1"/>
          <p:nvPr/>
        </p:nvSpPr>
        <p:spPr>
          <a:xfrm>
            <a:off x="307825" y="31162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try to polluting the prototype with your own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status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52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52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68" name="Google Shape;1768;p52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3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JSON spaces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799" name="Google Shape;1799;p53"/>
          <p:cNvSpPr txBox="1"/>
          <p:nvPr>
            <p:ph idx="1" type="subTitle"/>
          </p:nvPr>
        </p:nvSpPr>
        <p:spPr>
          <a:xfrm>
            <a:off x="720000" y="1448250"/>
            <a:ext cx="44664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</a:t>
            </a:r>
            <a:r>
              <a:rPr lang="en"/>
              <a:t> framework </a:t>
            </a:r>
            <a:r>
              <a:rPr b="1" lang="en"/>
              <a:t>provides an option</a:t>
            </a:r>
            <a:r>
              <a:rPr lang="en"/>
              <a:t> called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the </a:t>
            </a:r>
            <a:r>
              <a:rPr b="1" lang="en"/>
              <a:t>number of spaces to indent</a:t>
            </a:r>
            <a:r>
              <a:rPr lang="en"/>
              <a:t> any </a:t>
            </a:r>
            <a:r>
              <a:rPr b="1" lang="en"/>
              <a:t>JSON data in response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try to polluting the prototype with your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"__proto__":{"json spaces":10}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0" name="Google Shape;1800;p5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5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5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5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53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53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53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07" name="Google Shape;1807;p53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3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3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3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3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3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3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Charset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838" name="Google Shape;1838;p5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54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0" name="Google Shape;1840;p54"/>
          <p:cNvSpPr txBox="1"/>
          <p:nvPr/>
        </p:nvSpPr>
        <p:spPr>
          <a:xfrm>
            <a:off x="720000" y="1215550"/>
            <a:ext cx="780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encoding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we can try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content-type header attribute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For example injecting UTF-7 (usually is used UTF-8).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pollute the prototype with a content-type property that specifies UTF-7 charset: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"__proto__":{"content-type": "application/json; charset=utf-7"}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an arbitrary UTF-7 encoded string to a property that's reflected in a respons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e:</a:t>
            </a:r>
            <a:endParaRPr b="1" baseline="30000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{"sessionId":"0123456789","username":"wiener","role":"+AGYAbwBv-"}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successfully polluted the prototype, the UTF-7 string should  be decoded in the response: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{"sessionId":"0123456789","username":"wiener","role":"foo"}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1" name="Google Shape;1841;p54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2" name="Google Shape;1842;p54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43" name="Google Shape;1843;p54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4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4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5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p</a:t>
            </a:r>
            <a:r>
              <a:rPr lang="en" sz="1800"/>
              <a:t>rototype pollution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874" name="Google Shape;1874;p5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55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55"/>
          <p:cNvSpPr txBox="1"/>
          <p:nvPr/>
        </p:nvSpPr>
        <p:spPr>
          <a:xfrm>
            <a:off x="669600" y="1509750"/>
            <a:ext cx="780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can potentially result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several command-execution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sinks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Many of these occur in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child_process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model: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execSync()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of them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to create new subprocesses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55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8" name="Google Shape;1878;p55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79" name="Google Shape;1879;p55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5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5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00" y="2959125"/>
            <a:ext cx="5777224" cy="156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fork()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11" name="Google Shape;1911;p56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56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56"/>
          <p:cNvSpPr txBox="1"/>
          <p:nvPr/>
        </p:nvSpPr>
        <p:spPr>
          <a:xfrm>
            <a:off x="720000" y="1063325"/>
            <a:ext cx="780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method accepts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object called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an array of string containing command-line arguments that will be used when a child process is spawned.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Potential gadget: 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this option is left undefined by the devs this can be manipulated via prototype pollution in a malicious way.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56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5" name="Google Shape;1915;p56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16" name="Google Shape;1916;p5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57"/>
          <p:cNvSpPr txBox="1"/>
          <p:nvPr>
            <p:ph type="title"/>
          </p:nvPr>
        </p:nvSpPr>
        <p:spPr>
          <a:xfrm>
            <a:off x="1026300" y="222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execSync()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47" name="Google Shape;1947;p5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7897793" y="4301271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57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57"/>
          <p:cNvSpPr txBox="1"/>
          <p:nvPr/>
        </p:nvSpPr>
        <p:spPr>
          <a:xfrm>
            <a:off x="669600" y="695100"/>
            <a:ext cx="78048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it doesn’t accept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still try to inject system commands.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Simultaneously polluting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these are not defined can result in potential gadgets for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only accepts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of the shell’s executable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lways executed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flag → most shells use it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you pass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as string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contains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payload passed via stdin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the shell’s executable.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use vim as a shell. If it is installed on the server, although it isn’t really                                 intended to be a shell, this can create a potential vector for RCE: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“shell”:“vim”,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“input”:”:“! &lt;command&gt;\n”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950" name="Google Shape;1950;p57"/>
          <p:cNvPicPr preferRelativeResize="0"/>
          <p:nvPr/>
        </p:nvPicPr>
        <p:blipFill rotWithShape="1">
          <a:blip r:embed="rId4">
            <a:alphaModFix/>
          </a:blip>
          <a:srcRect b="10292" l="20149" r="15021" t="13857"/>
          <a:stretch/>
        </p:blipFill>
        <p:spPr>
          <a:xfrm>
            <a:off x="354075" y="3955450"/>
            <a:ext cx="745900" cy="8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57"/>
          <p:cNvSpPr/>
          <p:nvPr/>
        </p:nvSpPr>
        <p:spPr>
          <a:xfrm rot="5400000">
            <a:off x="55122" y="6375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57"/>
          <p:cNvGrpSpPr/>
          <p:nvPr/>
        </p:nvGrpSpPr>
        <p:grpSpPr>
          <a:xfrm>
            <a:off x="296432" y="258628"/>
            <a:ext cx="534368" cy="536674"/>
            <a:chOff x="1923053" y="4001992"/>
            <a:chExt cx="599403" cy="601990"/>
          </a:xfrm>
        </p:grpSpPr>
        <p:sp>
          <p:nvSpPr>
            <p:cNvPr id="1953" name="Google Shape;1953;p57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58"/>
          <p:cNvSpPr txBox="1"/>
          <p:nvPr>
            <p:ph type="title"/>
          </p:nvPr>
        </p:nvSpPr>
        <p:spPr>
          <a:xfrm>
            <a:off x="7199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Remote Code Execution via execSync() </a:t>
            </a:r>
            <a:endParaRPr sz="2000"/>
          </a:p>
        </p:txBody>
      </p:sp>
      <p:pic>
        <p:nvPicPr>
          <p:cNvPr id="1984" name="Google Shape;19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13" y="1707475"/>
            <a:ext cx="8349376" cy="17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5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58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7" name="Google Shape;1987;p58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88" name="Google Shape;1988;p58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113" y="2968475"/>
            <a:ext cx="6554225" cy="1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59"/>
          <p:cNvSpPr txBox="1"/>
          <p:nvPr>
            <p:ph type="title"/>
          </p:nvPr>
        </p:nvSpPr>
        <p:spPr>
          <a:xfrm>
            <a:off x="623400" y="539500"/>
            <a:ext cx="78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RCE: Other gadget in addition to execArgv, shell, input</a:t>
            </a:r>
            <a:endParaRPr sz="1800"/>
          </a:p>
        </p:txBody>
      </p:sp>
      <p:sp>
        <p:nvSpPr>
          <p:cNvPr id="2020" name="Google Shape;2020;p59"/>
          <p:cNvSpPr txBox="1"/>
          <p:nvPr/>
        </p:nvSpPr>
        <p:spPr>
          <a:xfrm>
            <a:off x="244050" y="1216000"/>
            <a:ext cx="86559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NODE_OPTIONS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is another potential gadget that could allow you to pollute the prototype.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 variable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you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 a string containing command-line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This args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by default whenever you start a new Node 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it is undefined, you can potentially control via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1" name="Google Shape;2021;p59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59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3" name="Google Shape;2023;p59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024" name="Google Shape;2024;p59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input filters for prototype pollution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055" name="Google Shape;2055;p60"/>
          <p:cNvSpPr txBox="1"/>
          <p:nvPr/>
        </p:nvSpPr>
        <p:spPr>
          <a:xfrm>
            <a:off x="1793100" y="43026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Finding prototype pollution sources manually can be a fairly tedious process. It can be automatize with some tools.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056" name="Google Shape;2056;p60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60"/>
          <p:cNvSpPr txBox="1"/>
          <p:nvPr/>
        </p:nvSpPr>
        <p:spPr>
          <a:xfrm>
            <a:off x="891025" y="178075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Sometimes websites attempt to prevent prototype pollution sanitizing keys before merging them.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property was not added, try different techniques, such as: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8" name="Google Shape;2058;p60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9" name="Google Shape;20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3" y="2841000"/>
            <a:ext cx="8839199" cy="41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63" y="3408316"/>
            <a:ext cx="8839201" cy="3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60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2" name="Google Shape;2062;p60"/>
          <p:cNvSpPr/>
          <p:nvPr/>
        </p:nvSpPr>
        <p:spPr>
          <a:xfrm rot="5400000">
            <a:off x="291522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3" name="Google Shape;2063;p60"/>
          <p:cNvGrpSpPr/>
          <p:nvPr/>
        </p:nvGrpSpPr>
        <p:grpSpPr>
          <a:xfrm>
            <a:off x="501224" y="417321"/>
            <a:ext cx="536674" cy="487324"/>
            <a:chOff x="3310483" y="4029687"/>
            <a:chExt cx="601990" cy="546634"/>
          </a:xfrm>
        </p:grpSpPr>
        <p:sp>
          <p:nvSpPr>
            <p:cNvPr id="2064" name="Google Shape;2064;p60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0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0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0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0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0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0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0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0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0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0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0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0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0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0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0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0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0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0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0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0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0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0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0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2" name="Google Shape;2102;p60"/>
          <p:cNvSpPr/>
          <p:nvPr/>
        </p:nvSpPr>
        <p:spPr>
          <a:xfrm rot="5400000">
            <a:off x="7736063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3" name="Google Shape;2103;p60"/>
          <p:cNvGrpSpPr/>
          <p:nvPr/>
        </p:nvGrpSpPr>
        <p:grpSpPr>
          <a:xfrm>
            <a:off x="7977373" y="441533"/>
            <a:ext cx="534368" cy="536674"/>
            <a:chOff x="1923053" y="4001992"/>
            <a:chExt cx="599403" cy="601990"/>
          </a:xfrm>
        </p:grpSpPr>
        <p:sp>
          <p:nvSpPr>
            <p:cNvPr id="2104" name="Google Shape;2104;p6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60"/>
          <p:cNvSpPr txBox="1"/>
          <p:nvPr/>
        </p:nvSpPr>
        <p:spPr>
          <a:xfrm>
            <a:off x="1617625" y="3851675"/>
            <a:ext cx="5813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try via the constructor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4"/>
          <p:cNvSpPr txBox="1"/>
          <p:nvPr>
            <p:ph type="title"/>
          </p:nvPr>
        </p:nvSpPr>
        <p:spPr>
          <a:xfrm>
            <a:off x="720000" y="667125"/>
            <a:ext cx="77040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JAVASCRIPT PROTOTYPES AND INHERITANCE</a:t>
            </a:r>
            <a:endParaRPr sz="2300"/>
          </a:p>
        </p:txBody>
      </p:sp>
      <p:sp>
        <p:nvSpPr>
          <p:cNvPr id="1254" name="Google Shape;1254;p34"/>
          <p:cNvSpPr txBox="1"/>
          <p:nvPr>
            <p:ph idx="3" type="subTitle"/>
          </p:nvPr>
        </p:nvSpPr>
        <p:spPr>
          <a:xfrm>
            <a:off x="404175" y="1486325"/>
            <a:ext cx="3999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JAVASCRIPT WORKS DIFFERENT !!!</a:t>
            </a:r>
            <a:endParaRPr sz="1600"/>
          </a:p>
        </p:txBody>
      </p:sp>
      <p:sp>
        <p:nvSpPr>
          <p:cNvPr id="1255" name="Google Shape;1255;p34"/>
          <p:cNvSpPr txBox="1"/>
          <p:nvPr>
            <p:ph idx="4" type="subTitle"/>
          </p:nvPr>
        </p:nvSpPr>
        <p:spPr>
          <a:xfrm>
            <a:off x="186075" y="2160100"/>
            <a:ext cx="4435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inherits from other objects through what is called the </a:t>
            </a:r>
            <a:r>
              <a:rPr b="1" lang="en"/>
              <a:t>Prototype Chain</a:t>
            </a:r>
            <a:endParaRPr b="1"/>
          </a:p>
        </p:txBody>
      </p:sp>
      <p:sp>
        <p:nvSpPr>
          <p:cNvPr id="1256" name="Google Shape;1256;p34"/>
          <p:cNvSpPr txBox="1"/>
          <p:nvPr>
            <p:ph idx="7" type="subTitle"/>
          </p:nvPr>
        </p:nvSpPr>
        <p:spPr>
          <a:xfrm>
            <a:off x="78075" y="2894875"/>
            <a:ext cx="46515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object has a </a:t>
            </a:r>
            <a:r>
              <a:rPr b="1" lang="en"/>
              <a:t>prototype</a:t>
            </a:r>
            <a:r>
              <a:rPr lang="en"/>
              <a:t> (and is linked to it).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look for a property in an object, </a:t>
            </a:r>
            <a:r>
              <a:rPr b="1" lang="en"/>
              <a:t>JavaScript</a:t>
            </a:r>
            <a:r>
              <a:rPr lang="en"/>
              <a:t> looks first at the definition of the object itself, then at its prototype, and so on, until it reaches the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/>
              <a:t> base object.</a:t>
            </a:r>
            <a:endParaRPr/>
          </a:p>
        </p:txBody>
      </p:sp>
      <p:pic>
        <p:nvPicPr>
          <p:cNvPr id="1257" name="Google Shape;1257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578298" y="3687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425" y="1486325"/>
            <a:ext cx="4125626" cy="29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6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2136" name="Google Shape;2136;p61"/>
          <p:cNvSpPr txBox="1"/>
          <p:nvPr>
            <p:ph idx="7" type="subTitle"/>
          </p:nvPr>
        </p:nvSpPr>
        <p:spPr>
          <a:xfrm>
            <a:off x="4793675" y="1328525"/>
            <a:ext cx="25950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CHANGES TO THE PROTOTYPE OBJECTS</a:t>
            </a:r>
            <a:endParaRPr sz="1600"/>
          </a:p>
        </p:txBody>
      </p:sp>
      <p:sp>
        <p:nvSpPr>
          <p:cNvPr id="2137" name="Google Shape;2137;p61"/>
          <p:cNvSpPr txBox="1"/>
          <p:nvPr>
            <p:ph idx="6" type="subTitle"/>
          </p:nvPr>
        </p:nvSpPr>
        <p:spPr>
          <a:xfrm>
            <a:off x="1755325" y="346015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AN OBJECT FROM INHERITING PROPERTIES </a:t>
            </a:r>
            <a:endParaRPr sz="1600"/>
          </a:p>
        </p:txBody>
      </p:sp>
      <p:sp>
        <p:nvSpPr>
          <p:cNvPr id="2138" name="Google Shape;2138;p61"/>
          <p:cNvSpPr txBox="1"/>
          <p:nvPr>
            <p:ph idx="5" type="subTitle"/>
          </p:nvPr>
        </p:nvSpPr>
        <p:spPr>
          <a:xfrm>
            <a:off x="1755325" y="1328525"/>
            <a:ext cx="25950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SANITIZING PROPERTY KEYS</a:t>
            </a:r>
            <a:endParaRPr/>
          </a:p>
        </p:txBody>
      </p:sp>
      <p:sp>
        <p:nvSpPr>
          <p:cNvPr id="2139" name="Google Shape;2139;p61"/>
          <p:cNvSpPr txBox="1"/>
          <p:nvPr>
            <p:ph idx="2" type="subTitle"/>
          </p:nvPr>
        </p:nvSpPr>
        <p:spPr>
          <a:xfrm>
            <a:off x="4793675" y="2157700"/>
            <a:ext cx="25950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Object.freeze()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140" name="Google Shape;2140;p61"/>
          <p:cNvSpPr txBox="1"/>
          <p:nvPr>
            <p:ph idx="4" type="subTitle"/>
          </p:nvPr>
        </p:nvSpPr>
        <p:spPr>
          <a:xfrm>
            <a:off x="4628825" y="3590806"/>
            <a:ext cx="2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"/>
              <a:t> (with method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get()</a:t>
            </a:r>
            <a:r>
              <a:rPr lang="en"/>
              <a:t>) or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rPr lang="en"/>
              <a:t> (with </a:t>
            </a:r>
            <a:r>
              <a:rPr lang="en"/>
              <a:t>method</a:t>
            </a:r>
            <a:r>
              <a:rPr lang="en"/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has()</a:t>
            </a:r>
            <a:r>
              <a:rPr lang="en"/>
              <a:t>)</a:t>
            </a:r>
            <a:endParaRPr/>
          </a:p>
        </p:txBody>
      </p:sp>
      <p:sp>
        <p:nvSpPr>
          <p:cNvPr id="2141" name="Google Shape;2141;p61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SAFER ALTERNATIVES</a:t>
            </a:r>
            <a:endParaRPr/>
          </a:p>
        </p:txBody>
      </p:sp>
      <p:grpSp>
        <p:nvGrpSpPr>
          <p:cNvPr id="2142" name="Google Shape;2142;p61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43" name="Google Shape;2143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61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146" name="Google Shape;2146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61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149" name="Google Shape;2149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1" name="Google Shape;2151;p6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6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61"/>
          <p:cNvSpPr txBox="1"/>
          <p:nvPr/>
        </p:nvSpPr>
        <p:spPr>
          <a:xfrm>
            <a:off x="1755325" y="1978375"/>
            <a:ext cx="25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an allowlist of permitted keys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4" name="Google Shape;2154;p61"/>
          <p:cNvSpPr txBox="1"/>
          <p:nvPr/>
        </p:nvSpPr>
        <p:spPr>
          <a:xfrm>
            <a:off x="1841875" y="3845275"/>
            <a:ext cx="24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Object.create()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2"/>
          <p:cNvSpPr txBox="1"/>
          <p:nvPr/>
        </p:nvSpPr>
        <p:spPr>
          <a:xfrm>
            <a:off x="1475250" y="304375"/>
            <a:ext cx="6193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Client-side prototype pollution via flawed sanitization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60" name="Google Shape;2160;p62"/>
          <p:cNvSpPr txBox="1"/>
          <p:nvPr/>
        </p:nvSpPr>
        <p:spPr>
          <a:xfrm>
            <a:off x="730450" y="1225000"/>
            <a:ext cx="8057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searchLoggerFiltered.js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strip potentially dangerous property keys based on a blocklist. However, it does not apply this filter recursively.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URL we can inject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/?__pro__proto__to__[foo]=bar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Now we can write in the console of the browser Object.prototype to check if it has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 with value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We've successfully found a prototype pollution source and bypassed the website's key sanitization.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searchLoggerFiltered.js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a script is appended to the DOM if transport_url is present. We can use transport_url as gadget.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 in the url: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/?__pro__proto__to__[transport_url]=data:,alert(1);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63"/>
          <p:cNvSpPr txBox="1"/>
          <p:nvPr/>
        </p:nvSpPr>
        <p:spPr>
          <a:xfrm>
            <a:off x="1831350" y="315925"/>
            <a:ext cx="54813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Privilege escalation via server-side prototype pollution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66" name="Google Shape;2166;p63"/>
          <p:cNvSpPr txBox="1"/>
          <p:nvPr/>
        </p:nvSpPr>
        <p:spPr>
          <a:xfrm>
            <a:off x="730450" y="1225000"/>
            <a:ext cx="80577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we submit the form we have a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 /my-account/change-address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request, and the data from the fields is sent to the server as JSON.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add a new property to the JSON with the name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containing an object with an arbitrary property: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 {"foo":"bar"}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object in the response now includes the arbitrary property that we injected.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response body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 is currently set to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odify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request to try polluting the prototype with our own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 {"isAdmin":true}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 in the response has been updated. Now we have a link to access the admin panel and we can delete carlos.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4"/>
          <p:cNvSpPr txBox="1"/>
          <p:nvPr/>
        </p:nvSpPr>
        <p:spPr>
          <a:xfrm>
            <a:off x="1475250" y="304375"/>
            <a:ext cx="6193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Bypassing flawed input filters for server-side prototype pollution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72" name="Google Shape;2172;p64"/>
          <p:cNvSpPr txBox="1"/>
          <p:nvPr/>
        </p:nvSpPr>
        <p:spPr>
          <a:xfrm>
            <a:off x="730450" y="1225000"/>
            <a:ext cx="8057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in OWASP ZAP in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 /my-account/change-address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that the data from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fields is sent to the server via JSON. The server responds with a JSON object that appears to represent your user.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Request Editor of OWASP ZAP we can add a new property: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"constructor": { "prototype": { "json spaces":10 }  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Notice that the JSON indentation has increased based on the value of your injected property. This strongly suggests that you have successfully polluted the prototype.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Notice in the response body we have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isAdmin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 which is currently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polluting the prototype with your own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isAdmin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"constructor": { "prototype": { "isAdmin":true } 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browser, refresh the page and confirm that you now have a link to access the admin panel.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the admin panel and delete carlos to solve the lab.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7" name="Google Shape;2177;p6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6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6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6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65"/>
          <p:cNvSpPr txBox="1"/>
          <p:nvPr>
            <p:ph type="title"/>
          </p:nvPr>
        </p:nvSpPr>
        <p:spPr>
          <a:xfrm>
            <a:off x="1284000" y="1796100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 FOR YOUR ATTENTION!</a:t>
            </a:r>
            <a:endParaRPr sz="7200"/>
          </a:p>
        </p:txBody>
      </p:sp>
      <p:pic>
        <p:nvPicPr>
          <p:cNvPr id="2182" name="Google Shape;218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9850" y="2903875"/>
            <a:ext cx="3124151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888" y="187475"/>
            <a:ext cx="8744227" cy="460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6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WORKS?</a:t>
            </a:r>
            <a:endParaRPr/>
          </a:p>
        </p:txBody>
      </p:sp>
      <p:pic>
        <p:nvPicPr>
          <p:cNvPr id="1273" name="Google Shape;1273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6"/>
          <p:cNvSpPr txBox="1"/>
          <p:nvPr/>
        </p:nvSpPr>
        <p:spPr>
          <a:xfrm>
            <a:off x="1195200" y="1261400"/>
            <a:ext cx="6753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arise when a JavaScript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recursively merges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object containing user-controllable properties (userObject) into an existing object (targetObject), 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without first sanitizing the keys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6"/>
          <p:cNvSpPr txBox="1"/>
          <p:nvPr>
            <p:ph idx="4" type="subTitle"/>
          </p:nvPr>
        </p:nvSpPr>
        <p:spPr>
          <a:xfrm>
            <a:off x="1245225" y="4282225"/>
            <a:ext cx="20952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userObject</a:t>
            </a:r>
            <a:endParaRPr sz="1400"/>
          </a:p>
        </p:txBody>
      </p:sp>
      <p:pic>
        <p:nvPicPr>
          <p:cNvPr id="1276" name="Google Shape;1276;p36"/>
          <p:cNvPicPr preferRelativeResize="0"/>
          <p:nvPr/>
        </p:nvPicPr>
        <p:blipFill rotWithShape="1">
          <a:blip r:embed="rId4">
            <a:alphaModFix/>
          </a:blip>
          <a:srcRect b="15023" l="0" r="34071" t="0"/>
          <a:stretch/>
        </p:blipFill>
        <p:spPr>
          <a:xfrm>
            <a:off x="1054425" y="2806663"/>
            <a:ext cx="2476800" cy="1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6"/>
          <p:cNvSpPr txBox="1"/>
          <p:nvPr/>
        </p:nvSpPr>
        <p:spPr>
          <a:xfrm>
            <a:off x="1691250" y="2127150"/>
            <a:ext cx="576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RecursiveMerge(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userObject,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targetObject)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targetObject.__proto__.password = “attackerPassword”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278" name="Google Shape;1278;p36"/>
          <p:cNvPicPr preferRelativeResize="0"/>
          <p:nvPr/>
        </p:nvPicPr>
        <p:blipFill rotWithShape="1">
          <a:blip r:embed="rId5">
            <a:alphaModFix/>
          </a:blip>
          <a:srcRect b="7493" l="0" r="40859" t="0"/>
          <a:stretch/>
        </p:blipFill>
        <p:spPr>
          <a:xfrm>
            <a:off x="5021425" y="2806675"/>
            <a:ext cx="2546200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6"/>
          <p:cNvSpPr txBox="1"/>
          <p:nvPr>
            <p:ph idx="4" type="subTitle"/>
          </p:nvPr>
        </p:nvSpPr>
        <p:spPr>
          <a:xfrm>
            <a:off x="4922025" y="4282225"/>
            <a:ext cx="27450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argetObject after the RecursiveMerge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WHY IT WORKS?</a:t>
            </a:r>
            <a:endParaRPr sz="3100"/>
          </a:p>
        </p:txBody>
      </p:sp>
      <p:sp>
        <p:nvSpPr>
          <p:cNvPr id="1285" name="Google Shape;1285;p37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7" name="Google Shape;1287;p3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37"/>
          <p:cNvSpPr txBox="1"/>
          <p:nvPr/>
        </p:nvSpPr>
        <p:spPr>
          <a:xfrm>
            <a:off x="891025" y="1623350"/>
            <a:ext cx="726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llow the attacker to inject a property with a key like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merge operation may assign the nested properties to the object’s prototype instead of the target itself.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attacker pollute the prototype with properties, which may be used by the application in a dangerous way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possible to pollute any prototype object, the most commonly occurs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(built-in global).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8"/>
          <p:cNvSpPr txBox="1"/>
          <p:nvPr>
            <p:ph idx="2" type="subTitle"/>
          </p:nvPr>
        </p:nvSpPr>
        <p:spPr>
          <a:xfrm>
            <a:off x="713225" y="42573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POLLUTION SOURCE</a:t>
            </a:r>
            <a:endParaRPr sz="2400"/>
          </a:p>
        </p:txBody>
      </p:sp>
      <p:sp>
        <p:nvSpPr>
          <p:cNvPr id="1294" name="Google Shape;1294;p38"/>
          <p:cNvSpPr txBox="1"/>
          <p:nvPr>
            <p:ph idx="5" type="subTitle"/>
          </p:nvPr>
        </p:nvSpPr>
        <p:spPr>
          <a:xfrm>
            <a:off x="3381785" y="34303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</a:t>
            </a:r>
            <a:endParaRPr/>
          </a:p>
        </p:txBody>
      </p:sp>
      <p:sp>
        <p:nvSpPr>
          <p:cNvPr id="1295" name="Google Shape;1295;p38"/>
          <p:cNvSpPr txBox="1"/>
          <p:nvPr>
            <p:ph idx="8" type="subTitle"/>
          </p:nvPr>
        </p:nvSpPr>
        <p:spPr>
          <a:xfrm>
            <a:off x="6050346" y="38001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EXPLOITABLE GADGET</a:t>
            </a:r>
            <a:endParaRPr/>
          </a:p>
        </p:txBody>
      </p:sp>
      <p:sp>
        <p:nvSpPr>
          <p:cNvPr id="1296" name="Google Shape;1296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MAIN COMPONENTS EXPLOITATION</a:t>
            </a:r>
            <a:endParaRPr/>
          </a:p>
        </p:txBody>
      </p:sp>
      <p:sp>
        <p:nvSpPr>
          <p:cNvPr id="1297" name="Google Shape;1297;p38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8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fmla="val 16157516" name="adj1"/>
              <a:gd fmla="val 5249837" name="adj2"/>
              <a:gd fmla="val 6886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fmla="val 16157516" name="adj1"/>
              <a:gd fmla="val 1481614" name="adj2"/>
              <a:gd fmla="val 7394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fmla="val 16157516" name="adj1"/>
              <a:gd fmla="val 20391834" name="adj2"/>
              <a:gd fmla="val 8063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8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4" name="Google Shape;1304;p38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05" name="Google Shape;1305;p38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8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8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38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310" name="Google Shape;1310;p38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315" name="Google Shape;1315;p38"/>
            <p:cNvSpPr/>
            <p:nvPr/>
          </p:nvSpPr>
          <p:spPr>
            <a:xfrm>
              <a:off x="7474098" y="2308360"/>
              <a:ext cx="602023" cy="562023"/>
            </a:xfrm>
            <a:custGeom>
              <a:rect b="b" l="l" r="r" t="t"/>
              <a:pathLst>
                <a:path extrusionOk="0" h="16945" w="18151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7886702" y="2595657"/>
              <a:ext cx="101891" cy="17678"/>
            </a:xfrm>
            <a:custGeom>
              <a:rect b="b" l="l" r="r" t="t"/>
              <a:pathLst>
                <a:path extrusionOk="0" h="533" w="3072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7886702" y="2622655"/>
              <a:ext cx="101891" cy="17645"/>
            </a:xfrm>
            <a:custGeom>
              <a:rect b="b" l="l" r="r" t="t"/>
              <a:pathLst>
                <a:path extrusionOk="0" h="532" w="3072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7919040" y="2649621"/>
              <a:ext cx="69552" cy="17678"/>
            </a:xfrm>
            <a:custGeom>
              <a:rect b="b" l="l" r="r" t="t"/>
              <a:pathLst>
                <a:path extrusionOk="0" h="533" w="209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7664215" y="2622821"/>
              <a:ext cx="27595" cy="17645"/>
            </a:xfrm>
            <a:custGeom>
              <a:rect b="b" l="l" r="r" t="t"/>
              <a:pathLst>
                <a:path extrusionOk="0" h="532" w="832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7587929" y="2622821"/>
              <a:ext cx="38740" cy="17645"/>
            </a:xfrm>
            <a:custGeom>
              <a:rect b="b" l="l" r="r" t="t"/>
              <a:pathLst>
                <a:path extrusionOk="0" h="532" w="1168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8017117" y="2504977"/>
              <a:ext cx="56318" cy="56318"/>
            </a:xfrm>
            <a:custGeom>
              <a:rect b="b" l="l" r="r" t="t"/>
              <a:pathLst>
                <a:path extrusionOk="0" h="1698" w="169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7729455" y="2748957"/>
              <a:ext cx="149818" cy="63250"/>
            </a:xfrm>
            <a:custGeom>
              <a:rect b="b" l="l" r="r" t="t"/>
              <a:pathLst>
                <a:path extrusionOk="0" h="1907" w="4517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7516254" y="2431611"/>
              <a:ext cx="78308" cy="17678"/>
            </a:xfrm>
            <a:custGeom>
              <a:rect b="b" l="l" r="r" t="t"/>
              <a:pathLst>
                <a:path extrusionOk="0" h="533" w="2361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7516254" y="2460599"/>
              <a:ext cx="59867" cy="17678"/>
            </a:xfrm>
            <a:custGeom>
              <a:rect b="b" l="l" r="r" t="t"/>
              <a:pathLst>
                <a:path extrusionOk="0" h="533" w="1805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38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326" name="Google Shape;132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38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329" name="Google Shape;132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8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332" name="Google Shape;133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300962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38"/>
          <p:cNvGrpSpPr/>
          <p:nvPr/>
        </p:nvGrpSpPr>
        <p:grpSpPr>
          <a:xfrm>
            <a:off x="4397920" y="1451160"/>
            <a:ext cx="341340" cy="360251"/>
            <a:chOff x="1273600" y="3144712"/>
            <a:chExt cx="423814" cy="602023"/>
          </a:xfrm>
        </p:grpSpPr>
        <p:sp>
          <p:nvSpPr>
            <p:cNvPr id="1337" name="Google Shape;1337;p38"/>
            <p:cNvSpPr/>
            <p:nvPr/>
          </p:nvSpPr>
          <p:spPr>
            <a:xfrm>
              <a:off x="1353932" y="3192705"/>
              <a:ext cx="160398" cy="60796"/>
            </a:xfrm>
            <a:custGeom>
              <a:rect b="b" l="l" r="r" t="t"/>
              <a:pathLst>
                <a:path extrusionOk="0" h="1833" w="4836">
                  <a:moveTo>
                    <a:pt x="3124" y="0"/>
                  </a:moveTo>
                  <a:cubicBezTo>
                    <a:pt x="1961" y="0"/>
                    <a:pt x="857" y="507"/>
                    <a:pt x="96" y="1394"/>
                  </a:cubicBezTo>
                  <a:cubicBezTo>
                    <a:pt x="1" y="1505"/>
                    <a:pt x="14" y="1673"/>
                    <a:pt x="125" y="1768"/>
                  </a:cubicBezTo>
                  <a:cubicBezTo>
                    <a:pt x="175" y="1811"/>
                    <a:pt x="237" y="1833"/>
                    <a:pt x="299" y="1833"/>
                  </a:cubicBezTo>
                  <a:cubicBezTo>
                    <a:pt x="374" y="1833"/>
                    <a:pt x="447" y="1801"/>
                    <a:pt x="500" y="1740"/>
                  </a:cubicBezTo>
                  <a:cubicBezTo>
                    <a:pt x="1160" y="972"/>
                    <a:pt x="2116" y="531"/>
                    <a:pt x="3124" y="531"/>
                  </a:cubicBezTo>
                  <a:cubicBezTo>
                    <a:pt x="3577" y="531"/>
                    <a:pt x="4017" y="618"/>
                    <a:pt x="4433" y="789"/>
                  </a:cubicBezTo>
                  <a:cubicBezTo>
                    <a:pt x="4466" y="802"/>
                    <a:pt x="4500" y="809"/>
                    <a:pt x="4534" y="809"/>
                  </a:cubicBezTo>
                  <a:cubicBezTo>
                    <a:pt x="4638" y="809"/>
                    <a:pt x="4738" y="747"/>
                    <a:pt x="4780" y="644"/>
                  </a:cubicBezTo>
                  <a:cubicBezTo>
                    <a:pt x="4836" y="507"/>
                    <a:pt x="4771" y="352"/>
                    <a:pt x="4635" y="297"/>
                  </a:cubicBezTo>
                  <a:cubicBezTo>
                    <a:pt x="4155" y="100"/>
                    <a:pt x="364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1579637" y="3562689"/>
              <a:ext cx="56451" cy="56484"/>
            </a:xfrm>
            <a:custGeom>
              <a:rect b="b" l="l" r="r" t="t"/>
              <a:pathLst>
                <a:path extrusionOk="0" h="1703" w="1702">
                  <a:moveTo>
                    <a:pt x="1170" y="532"/>
                  </a:moveTo>
                  <a:lnTo>
                    <a:pt x="1170" y="1170"/>
                  </a:lnTo>
                  <a:lnTo>
                    <a:pt x="531" y="1170"/>
                  </a:lnTo>
                  <a:lnTo>
                    <a:pt x="531" y="53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436"/>
                  </a:lnTo>
                  <a:cubicBezTo>
                    <a:pt x="0" y="1583"/>
                    <a:pt x="119" y="1702"/>
                    <a:pt x="266" y="1702"/>
                  </a:cubicBezTo>
                  <a:lnTo>
                    <a:pt x="1435" y="1702"/>
                  </a:lnTo>
                  <a:cubicBezTo>
                    <a:pt x="1582" y="1702"/>
                    <a:pt x="1701" y="1583"/>
                    <a:pt x="1701" y="1436"/>
                  </a:cubicBezTo>
                  <a:lnTo>
                    <a:pt x="1701" y="267"/>
                  </a:lnTo>
                  <a:cubicBezTo>
                    <a:pt x="1701" y="120"/>
                    <a:pt x="158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1273600" y="3144712"/>
              <a:ext cx="423814" cy="602023"/>
            </a:xfrm>
            <a:custGeom>
              <a:rect b="b" l="l" r="r" t="t"/>
              <a:pathLst>
                <a:path extrusionOk="0" h="18151" w="12778">
                  <a:moveTo>
                    <a:pt x="5541" y="533"/>
                  </a:moveTo>
                  <a:cubicBezTo>
                    <a:pt x="5612" y="533"/>
                    <a:pt x="5684" y="534"/>
                    <a:pt x="5756" y="538"/>
                  </a:cubicBezTo>
                  <a:cubicBezTo>
                    <a:pt x="8457" y="654"/>
                    <a:pt x="10560" y="2945"/>
                    <a:pt x="10444" y="5647"/>
                  </a:cubicBezTo>
                  <a:cubicBezTo>
                    <a:pt x="10407" y="6491"/>
                    <a:pt x="10153" y="7312"/>
                    <a:pt x="9710" y="8024"/>
                  </a:cubicBezTo>
                  <a:cubicBezTo>
                    <a:pt x="9655" y="8017"/>
                    <a:pt x="9601" y="8013"/>
                    <a:pt x="9544" y="8013"/>
                  </a:cubicBezTo>
                  <a:cubicBezTo>
                    <a:pt x="9140" y="8013"/>
                    <a:pt x="8779" y="8204"/>
                    <a:pt x="8548" y="8501"/>
                  </a:cubicBezTo>
                  <a:cubicBezTo>
                    <a:pt x="8486" y="8421"/>
                    <a:pt x="8414" y="8349"/>
                    <a:pt x="8335" y="8285"/>
                  </a:cubicBezTo>
                  <a:cubicBezTo>
                    <a:pt x="9075" y="7562"/>
                    <a:pt x="9535" y="6551"/>
                    <a:pt x="9535" y="5436"/>
                  </a:cubicBezTo>
                  <a:cubicBezTo>
                    <a:pt x="9535" y="4825"/>
                    <a:pt x="9401" y="4239"/>
                    <a:pt x="9135" y="3693"/>
                  </a:cubicBezTo>
                  <a:cubicBezTo>
                    <a:pt x="9088" y="3599"/>
                    <a:pt x="8994" y="3544"/>
                    <a:pt x="8895" y="3544"/>
                  </a:cubicBezTo>
                  <a:cubicBezTo>
                    <a:pt x="8856" y="3544"/>
                    <a:pt x="8816" y="3552"/>
                    <a:pt x="8778" y="3571"/>
                  </a:cubicBezTo>
                  <a:cubicBezTo>
                    <a:pt x="8647" y="3635"/>
                    <a:pt x="8593" y="3794"/>
                    <a:pt x="8656" y="3926"/>
                  </a:cubicBezTo>
                  <a:cubicBezTo>
                    <a:pt x="8887" y="4399"/>
                    <a:pt x="9004" y="4906"/>
                    <a:pt x="9004" y="5436"/>
                  </a:cubicBezTo>
                  <a:cubicBezTo>
                    <a:pt x="9004" y="6474"/>
                    <a:pt x="8543" y="7408"/>
                    <a:pt x="7816" y="8041"/>
                  </a:cubicBezTo>
                  <a:cubicBezTo>
                    <a:pt x="7731" y="8024"/>
                    <a:pt x="7643" y="8013"/>
                    <a:pt x="7552" y="8013"/>
                  </a:cubicBezTo>
                  <a:cubicBezTo>
                    <a:pt x="7302" y="8013"/>
                    <a:pt x="7067" y="8085"/>
                    <a:pt x="6869" y="8213"/>
                  </a:cubicBezTo>
                  <a:lnTo>
                    <a:pt x="6869" y="5483"/>
                  </a:lnTo>
                  <a:cubicBezTo>
                    <a:pt x="6869" y="4774"/>
                    <a:pt x="6291" y="4196"/>
                    <a:pt x="5580" y="4196"/>
                  </a:cubicBezTo>
                  <a:cubicBezTo>
                    <a:pt x="4870" y="4196"/>
                    <a:pt x="4292" y="4773"/>
                    <a:pt x="4292" y="5483"/>
                  </a:cubicBezTo>
                  <a:lnTo>
                    <a:pt x="4292" y="7006"/>
                  </a:lnTo>
                  <a:cubicBezTo>
                    <a:pt x="3830" y="6637"/>
                    <a:pt x="3535" y="6071"/>
                    <a:pt x="3535" y="5436"/>
                  </a:cubicBezTo>
                  <a:cubicBezTo>
                    <a:pt x="3535" y="4327"/>
                    <a:pt x="4437" y="3425"/>
                    <a:pt x="5546" y="3425"/>
                  </a:cubicBezTo>
                  <a:cubicBezTo>
                    <a:pt x="6655" y="3425"/>
                    <a:pt x="7558" y="4327"/>
                    <a:pt x="7558" y="5436"/>
                  </a:cubicBezTo>
                  <a:cubicBezTo>
                    <a:pt x="7558" y="5809"/>
                    <a:pt x="7455" y="6173"/>
                    <a:pt x="7260" y="6490"/>
                  </a:cubicBezTo>
                  <a:cubicBezTo>
                    <a:pt x="7182" y="6615"/>
                    <a:pt x="7221" y="6778"/>
                    <a:pt x="7346" y="6855"/>
                  </a:cubicBezTo>
                  <a:cubicBezTo>
                    <a:pt x="7390" y="6882"/>
                    <a:pt x="7438" y="6895"/>
                    <a:pt x="7485" y="6895"/>
                  </a:cubicBezTo>
                  <a:cubicBezTo>
                    <a:pt x="7574" y="6895"/>
                    <a:pt x="7661" y="6850"/>
                    <a:pt x="7712" y="6769"/>
                  </a:cubicBezTo>
                  <a:cubicBezTo>
                    <a:pt x="7959" y="6368"/>
                    <a:pt x="8089" y="5907"/>
                    <a:pt x="8089" y="5436"/>
                  </a:cubicBezTo>
                  <a:cubicBezTo>
                    <a:pt x="8089" y="4034"/>
                    <a:pt x="6949" y="2893"/>
                    <a:pt x="5546" y="2893"/>
                  </a:cubicBezTo>
                  <a:cubicBezTo>
                    <a:pt x="4144" y="2893"/>
                    <a:pt x="3003" y="4034"/>
                    <a:pt x="3003" y="5436"/>
                  </a:cubicBezTo>
                  <a:cubicBezTo>
                    <a:pt x="3003" y="6383"/>
                    <a:pt x="3522" y="7209"/>
                    <a:pt x="4292" y="7648"/>
                  </a:cubicBezTo>
                  <a:lnTo>
                    <a:pt x="4292" y="8658"/>
                  </a:lnTo>
                  <a:cubicBezTo>
                    <a:pt x="3004" y="8154"/>
                    <a:pt x="2089" y="6900"/>
                    <a:pt x="2089" y="5436"/>
                  </a:cubicBezTo>
                  <a:cubicBezTo>
                    <a:pt x="2089" y="5289"/>
                    <a:pt x="1970" y="5170"/>
                    <a:pt x="1823" y="5170"/>
                  </a:cubicBezTo>
                  <a:cubicBezTo>
                    <a:pt x="1676" y="5170"/>
                    <a:pt x="1557" y="5289"/>
                    <a:pt x="1557" y="5436"/>
                  </a:cubicBezTo>
                  <a:cubicBezTo>
                    <a:pt x="1557" y="7197"/>
                    <a:pt x="2705" y="8695"/>
                    <a:pt x="4292" y="9222"/>
                  </a:cubicBezTo>
                  <a:lnTo>
                    <a:pt x="4292" y="10177"/>
                  </a:lnTo>
                  <a:cubicBezTo>
                    <a:pt x="2113" y="9602"/>
                    <a:pt x="545" y="7568"/>
                    <a:pt x="646" y="5225"/>
                  </a:cubicBezTo>
                  <a:cubicBezTo>
                    <a:pt x="758" y="2595"/>
                    <a:pt x="2934" y="533"/>
                    <a:pt x="5541" y="533"/>
                  </a:cubicBezTo>
                  <a:close/>
                  <a:moveTo>
                    <a:pt x="12246" y="13134"/>
                  </a:moveTo>
                  <a:lnTo>
                    <a:pt x="12246" y="13772"/>
                  </a:lnTo>
                  <a:lnTo>
                    <a:pt x="11607" y="13772"/>
                  </a:lnTo>
                  <a:lnTo>
                    <a:pt x="11607" y="13134"/>
                  </a:lnTo>
                  <a:close/>
                  <a:moveTo>
                    <a:pt x="8132" y="13225"/>
                  </a:moveTo>
                  <a:cubicBezTo>
                    <a:pt x="8288" y="13225"/>
                    <a:pt x="8414" y="13351"/>
                    <a:pt x="8414" y="13508"/>
                  </a:cubicBezTo>
                  <a:cubicBezTo>
                    <a:pt x="8414" y="13664"/>
                    <a:pt x="8288" y="13792"/>
                    <a:pt x="8132" y="13792"/>
                  </a:cubicBezTo>
                  <a:cubicBezTo>
                    <a:pt x="7974" y="13791"/>
                    <a:pt x="7848" y="13664"/>
                    <a:pt x="7848" y="13508"/>
                  </a:cubicBezTo>
                  <a:cubicBezTo>
                    <a:pt x="7848" y="13351"/>
                    <a:pt x="7974" y="13225"/>
                    <a:pt x="8132" y="13225"/>
                  </a:cubicBezTo>
                  <a:close/>
                  <a:moveTo>
                    <a:pt x="2381" y="11002"/>
                  </a:moveTo>
                  <a:cubicBezTo>
                    <a:pt x="2627" y="11002"/>
                    <a:pt x="2859" y="11099"/>
                    <a:pt x="3033" y="11273"/>
                  </a:cubicBezTo>
                  <a:lnTo>
                    <a:pt x="4292" y="12531"/>
                  </a:lnTo>
                  <a:lnTo>
                    <a:pt x="4292" y="15141"/>
                  </a:lnTo>
                  <a:lnTo>
                    <a:pt x="1729" y="12577"/>
                  </a:lnTo>
                  <a:cubicBezTo>
                    <a:pt x="1368" y="12218"/>
                    <a:pt x="1368" y="11633"/>
                    <a:pt x="1729" y="11273"/>
                  </a:cubicBezTo>
                  <a:cubicBezTo>
                    <a:pt x="1902" y="11099"/>
                    <a:pt x="2134" y="11002"/>
                    <a:pt x="2381" y="11002"/>
                  </a:cubicBezTo>
                  <a:close/>
                  <a:moveTo>
                    <a:pt x="7101" y="15250"/>
                  </a:moveTo>
                  <a:cubicBezTo>
                    <a:pt x="7258" y="15250"/>
                    <a:pt x="7384" y="15377"/>
                    <a:pt x="7384" y="15533"/>
                  </a:cubicBezTo>
                  <a:cubicBezTo>
                    <a:pt x="7384" y="15689"/>
                    <a:pt x="7258" y="15817"/>
                    <a:pt x="7101" y="15817"/>
                  </a:cubicBezTo>
                  <a:cubicBezTo>
                    <a:pt x="6945" y="15817"/>
                    <a:pt x="6817" y="15689"/>
                    <a:pt x="6817" y="15533"/>
                  </a:cubicBezTo>
                  <a:cubicBezTo>
                    <a:pt x="6817" y="15377"/>
                    <a:pt x="6945" y="15250"/>
                    <a:pt x="7101" y="15250"/>
                  </a:cubicBezTo>
                  <a:close/>
                  <a:moveTo>
                    <a:pt x="5580" y="4727"/>
                  </a:moveTo>
                  <a:cubicBezTo>
                    <a:pt x="5997" y="4727"/>
                    <a:pt x="6337" y="5067"/>
                    <a:pt x="6337" y="5483"/>
                  </a:cubicBezTo>
                  <a:lnTo>
                    <a:pt x="6337" y="8973"/>
                  </a:lnTo>
                  <a:cubicBezTo>
                    <a:pt x="6337" y="9104"/>
                    <a:pt x="6432" y="9216"/>
                    <a:pt x="6562" y="9236"/>
                  </a:cubicBezTo>
                  <a:cubicBezTo>
                    <a:pt x="6575" y="9238"/>
                    <a:pt x="6589" y="9239"/>
                    <a:pt x="6602" y="9239"/>
                  </a:cubicBezTo>
                  <a:cubicBezTo>
                    <a:pt x="6717" y="9239"/>
                    <a:pt x="6820" y="9166"/>
                    <a:pt x="6855" y="9053"/>
                  </a:cubicBezTo>
                  <a:cubicBezTo>
                    <a:pt x="6952" y="8748"/>
                    <a:pt x="7232" y="8544"/>
                    <a:pt x="7551" y="8544"/>
                  </a:cubicBezTo>
                  <a:cubicBezTo>
                    <a:pt x="7955" y="8544"/>
                    <a:pt x="8282" y="8872"/>
                    <a:pt x="8282" y="9274"/>
                  </a:cubicBezTo>
                  <a:cubicBezTo>
                    <a:pt x="8282" y="9421"/>
                    <a:pt x="8402" y="9540"/>
                    <a:pt x="8548" y="9540"/>
                  </a:cubicBezTo>
                  <a:cubicBezTo>
                    <a:pt x="8695" y="9540"/>
                    <a:pt x="8814" y="9421"/>
                    <a:pt x="8814" y="9274"/>
                  </a:cubicBezTo>
                  <a:cubicBezTo>
                    <a:pt x="8814" y="8872"/>
                    <a:pt x="9142" y="8544"/>
                    <a:pt x="9544" y="8544"/>
                  </a:cubicBezTo>
                  <a:cubicBezTo>
                    <a:pt x="9915" y="8544"/>
                    <a:pt x="10226" y="8821"/>
                    <a:pt x="10269" y="9189"/>
                  </a:cubicBezTo>
                  <a:cubicBezTo>
                    <a:pt x="10285" y="9320"/>
                    <a:pt x="10394" y="9421"/>
                    <a:pt x="10527" y="9424"/>
                  </a:cubicBezTo>
                  <a:cubicBezTo>
                    <a:pt x="10530" y="9424"/>
                    <a:pt x="10532" y="9424"/>
                    <a:pt x="10535" y="9424"/>
                  </a:cubicBezTo>
                  <a:cubicBezTo>
                    <a:pt x="10664" y="9424"/>
                    <a:pt x="10774" y="9331"/>
                    <a:pt x="10796" y="9203"/>
                  </a:cubicBezTo>
                  <a:cubicBezTo>
                    <a:pt x="10855" y="8850"/>
                    <a:pt x="11157" y="8594"/>
                    <a:pt x="11515" y="8594"/>
                  </a:cubicBezTo>
                  <a:cubicBezTo>
                    <a:pt x="11917" y="8594"/>
                    <a:pt x="12246" y="8923"/>
                    <a:pt x="12246" y="9325"/>
                  </a:cubicBezTo>
                  <a:lnTo>
                    <a:pt x="12246" y="10960"/>
                  </a:lnTo>
                  <a:lnTo>
                    <a:pt x="11442" y="10960"/>
                  </a:lnTo>
                  <a:cubicBezTo>
                    <a:pt x="11296" y="10960"/>
                    <a:pt x="11177" y="11079"/>
                    <a:pt x="11177" y="11225"/>
                  </a:cubicBezTo>
                  <a:cubicBezTo>
                    <a:pt x="11177" y="11372"/>
                    <a:pt x="11296" y="11491"/>
                    <a:pt x="11442" y="11491"/>
                  </a:cubicBezTo>
                  <a:lnTo>
                    <a:pt x="12246" y="11491"/>
                  </a:lnTo>
                  <a:lnTo>
                    <a:pt x="12246" y="12603"/>
                  </a:lnTo>
                  <a:lnTo>
                    <a:pt x="11341" y="12603"/>
                  </a:lnTo>
                  <a:cubicBezTo>
                    <a:pt x="11194" y="12603"/>
                    <a:pt x="11075" y="12722"/>
                    <a:pt x="11075" y="12869"/>
                  </a:cubicBezTo>
                  <a:lnTo>
                    <a:pt x="11075" y="14038"/>
                  </a:lnTo>
                  <a:cubicBezTo>
                    <a:pt x="11075" y="14185"/>
                    <a:pt x="11194" y="14304"/>
                    <a:pt x="11341" y="14304"/>
                  </a:cubicBezTo>
                  <a:lnTo>
                    <a:pt x="12246" y="14304"/>
                  </a:lnTo>
                  <a:lnTo>
                    <a:pt x="12246" y="15267"/>
                  </a:lnTo>
                  <a:lnTo>
                    <a:pt x="7872" y="15267"/>
                  </a:lnTo>
                  <a:cubicBezTo>
                    <a:pt x="7761" y="14948"/>
                    <a:pt x="7458" y="14718"/>
                    <a:pt x="7101" y="14718"/>
                  </a:cubicBezTo>
                  <a:cubicBezTo>
                    <a:pt x="6652" y="14718"/>
                    <a:pt x="6286" y="15083"/>
                    <a:pt x="6286" y="15533"/>
                  </a:cubicBezTo>
                  <a:cubicBezTo>
                    <a:pt x="6286" y="15982"/>
                    <a:pt x="6652" y="16348"/>
                    <a:pt x="7101" y="16348"/>
                  </a:cubicBezTo>
                  <a:cubicBezTo>
                    <a:pt x="7458" y="16348"/>
                    <a:pt x="7761" y="16117"/>
                    <a:pt x="7872" y="15799"/>
                  </a:cubicBezTo>
                  <a:lnTo>
                    <a:pt x="12220" y="15799"/>
                  </a:lnTo>
                  <a:cubicBezTo>
                    <a:pt x="12062" y="16828"/>
                    <a:pt x="11171" y="17618"/>
                    <a:pt x="10099" y="17618"/>
                  </a:cubicBezTo>
                  <a:lnTo>
                    <a:pt x="6970" y="17618"/>
                  </a:lnTo>
                  <a:cubicBezTo>
                    <a:pt x="5786" y="17618"/>
                    <a:pt x="4823" y="16655"/>
                    <a:pt x="4823" y="15472"/>
                  </a:cubicBezTo>
                  <a:lnTo>
                    <a:pt x="4823" y="13773"/>
                  </a:lnTo>
                  <a:lnTo>
                    <a:pt x="7360" y="13773"/>
                  </a:lnTo>
                  <a:cubicBezTo>
                    <a:pt x="7471" y="14093"/>
                    <a:pt x="7774" y="14323"/>
                    <a:pt x="8130" y="14323"/>
                  </a:cubicBezTo>
                  <a:cubicBezTo>
                    <a:pt x="8580" y="14323"/>
                    <a:pt x="8946" y="13957"/>
                    <a:pt x="8946" y="13507"/>
                  </a:cubicBezTo>
                  <a:cubicBezTo>
                    <a:pt x="8946" y="13059"/>
                    <a:pt x="8580" y="12692"/>
                    <a:pt x="8130" y="12692"/>
                  </a:cubicBezTo>
                  <a:cubicBezTo>
                    <a:pt x="7774" y="12692"/>
                    <a:pt x="7471" y="12922"/>
                    <a:pt x="7360" y="13241"/>
                  </a:cubicBezTo>
                  <a:lnTo>
                    <a:pt x="4823" y="13241"/>
                  </a:lnTo>
                  <a:lnTo>
                    <a:pt x="4823" y="11491"/>
                  </a:lnTo>
                  <a:lnTo>
                    <a:pt x="9706" y="11491"/>
                  </a:lnTo>
                  <a:cubicBezTo>
                    <a:pt x="9852" y="11491"/>
                    <a:pt x="9971" y="11372"/>
                    <a:pt x="9971" y="11225"/>
                  </a:cubicBezTo>
                  <a:cubicBezTo>
                    <a:pt x="9971" y="11078"/>
                    <a:pt x="9852" y="10959"/>
                    <a:pt x="9706" y="10959"/>
                  </a:cubicBezTo>
                  <a:lnTo>
                    <a:pt x="4823" y="10959"/>
                  </a:lnTo>
                  <a:lnTo>
                    <a:pt x="4823" y="5483"/>
                  </a:lnTo>
                  <a:cubicBezTo>
                    <a:pt x="4823" y="5066"/>
                    <a:pt x="5163" y="4727"/>
                    <a:pt x="5580" y="4727"/>
                  </a:cubicBezTo>
                  <a:close/>
                  <a:moveTo>
                    <a:pt x="5542" y="1"/>
                  </a:moveTo>
                  <a:cubicBezTo>
                    <a:pt x="2651" y="1"/>
                    <a:pt x="240" y="2287"/>
                    <a:pt x="114" y="5202"/>
                  </a:cubicBezTo>
                  <a:cubicBezTo>
                    <a:pt x="1" y="7847"/>
                    <a:pt x="1806" y="10137"/>
                    <a:pt x="4292" y="10725"/>
                  </a:cubicBezTo>
                  <a:lnTo>
                    <a:pt x="4292" y="11779"/>
                  </a:lnTo>
                  <a:lnTo>
                    <a:pt x="3409" y="10896"/>
                  </a:lnTo>
                  <a:cubicBezTo>
                    <a:pt x="3134" y="10622"/>
                    <a:pt x="2769" y="10470"/>
                    <a:pt x="2381" y="10470"/>
                  </a:cubicBezTo>
                  <a:cubicBezTo>
                    <a:pt x="1992" y="10470"/>
                    <a:pt x="1627" y="10622"/>
                    <a:pt x="1352" y="10896"/>
                  </a:cubicBezTo>
                  <a:cubicBezTo>
                    <a:pt x="785" y="11463"/>
                    <a:pt x="785" y="12386"/>
                    <a:pt x="1352" y="12953"/>
                  </a:cubicBezTo>
                  <a:lnTo>
                    <a:pt x="4333" y="15934"/>
                  </a:lnTo>
                  <a:cubicBezTo>
                    <a:pt x="4551" y="17191"/>
                    <a:pt x="5651" y="18150"/>
                    <a:pt x="6970" y="18150"/>
                  </a:cubicBezTo>
                  <a:lnTo>
                    <a:pt x="10098" y="18150"/>
                  </a:lnTo>
                  <a:cubicBezTo>
                    <a:pt x="11575" y="18150"/>
                    <a:pt x="12776" y="16948"/>
                    <a:pt x="12776" y="15472"/>
                  </a:cubicBezTo>
                  <a:lnTo>
                    <a:pt x="12776" y="9325"/>
                  </a:lnTo>
                  <a:cubicBezTo>
                    <a:pt x="12778" y="8629"/>
                    <a:pt x="12211" y="8064"/>
                    <a:pt x="11515" y="8064"/>
                  </a:cubicBezTo>
                  <a:cubicBezTo>
                    <a:pt x="11130" y="8064"/>
                    <a:pt x="10782" y="8235"/>
                    <a:pt x="10549" y="8511"/>
                  </a:cubicBezTo>
                  <a:cubicBezTo>
                    <a:pt x="10458" y="8391"/>
                    <a:pt x="10346" y="8289"/>
                    <a:pt x="10220" y="8209"/>
                  </a:cubicBezTo>
                  <a:cubicBezTo>
                    <a:pt x="10675" y="7441"/>
                    <a:pt x="10936" y="6567"/>
                    <a:pt x="10975" y="5669"/>
                  </a:cubicBezTo>
                  <a:cubicBezTo>
                    <a:pt x="11103" y="2675"/>
                    <a:pt x="8772" y="135"/>
                    <a:pt x="5778" y="6"/>
                  </a:cubicBezTo>
                  <a:cubicBezTo>
                    <a:pt x="5699" y="2"/>
                    <a:pt x="5621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PROTOTYPE POLLUTION SOURCE</a:t>
            </a:r>
            <a:endParaRPr/>
          </a:p>
        </p:txBody>
      </p:sp>
      <p:sp>
        <p:nvSpPr>
          <p:cNvPr id="1345" name="Google Shape;1345;p39"/>
          <p:cNvSpPr txBox="1"/>
          <p:nvPr>
            <p:ph idx="1" type="subTitle"/>
          </p:nvPr>
        </p:nvSpPr>
        <p:spPr>
          <a:xfrm>
            <a:off x="720000" y="1448250"/>
            <a:ext cx="49041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</a:t>
            </a:r>
            <a:r>
              <a:rPr lang="en"/>
              <a:t>s any </a:t>
            </a:r>
            <a:r>
              <a:rPr b="1" lang="en"/>
              <a:t>user-controllable input</a:t>
            </a:r>
            <a:r>
              <a:rPr lang="en"/>
              <a:t> that enables you to add arbitrary properties to prototype objects.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The URL (query or fragment string - </a:t>
            </a:r>
            <a:r>
              <a:rPr b="1" i="1" lang="en"/>
              <a:t>hash</a:t>
            </a:r>
            <a:r>
              <a:rPr b="1" lang="en"/>
              <a:t>)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JSON-based input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Web Messages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9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39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0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56" name="Google Shape;1356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40"/>
          <p:cNvSpPr txBox="1"/>
          <p:nvPr/>
        </p:nvSpPr>
        <p:spPr>
          <a:xfrm>
            <a:off x="1093200" y="1694025"/>
            <a:ext cx="6957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https://vulnerable-website.com/?__proto__[evilProperty]=payload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8" name="Google Shape;1358;p40"/>
          <p:cNvSpPr txBox="1"/>
          <p:nvPr/>
        </p:nvSpPr>
        <p:spPr>
          <a:xfrm>
            <a:off x="720000" y="1215300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the following URL constructed by an attacker: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40"/>
          <p:cNvSpPr txBox="1"/>
          <p:nvPr/>
        </p:nvSpPr>
        <p:spPr>
          <a:xfrm>
            <a:off x="720000" y="2273575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will result 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40"/>
          <p:cNvSpPr txBox="1"/>
          <p:nvPr/>
        </p:nvSpPr>
        <p:spPr>
          <a:xfrm>
            <a:off x="720000" y="2757438"/>
            <a:ext cx="73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targetObject.__proto__.evilProperty = 'payload';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61" name="Google Shape;1361;p40"/>
          <p:cNvSpPr txBox="1"/>
          <p:nvPr/>
        </p:nvSpPr>
        <p:spPr>
          <a:xfrm>
            <a:off x="720000" y="3331850"/>
            <a:ext cx="733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this assignment, the JS engine treats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a getter for the prototype.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